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6" r:id="rId3"/>
    <p:sldId id="259" r:id="rId4"/>
    <p:sldId id="263" r:id="rId5"/>
    <p:sldId id="268" r:id="rId6"/>
    <p:sldId id="260" r:id="rId7"/>
    <p:sldId id="257" r:id="rId8"/>
    <p:sldId id="265" r:id="rId9"/>
    <p:sldId id="264" r:id="rId10"/>
    <p:sldId id="270" r:id="rId11"/>
    <p:sldId id="262" r:id="rId12"/>
    <p:sldId id="258" r:id="rId13"/>
    <p:sldId id="267" r:id="rId14"/>
    <p:sldId id="261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7" autoAdjust="0"/>
    <p:restoredTop sz="94737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7F04-681A-4D2E-90FB-447594D09286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3727380-9F8F-415C-A23D-0EAADF399B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7F04-681A-4D2E-90FB-447594D09286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27380-9F8F-415C-A23D-0EAADF399B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3727380-9F8F-415C-A23D-0EAADF399B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7F04-681A-4D2E-90FB-447594D09286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7F04-681A-4D2E-90FB-447594D09286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3727380-9F8F-415C-A23D-0EAADF399B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7F04-681A-4D2E-90FB-447594D09286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3727380-9F8F-415C-A23D-0EAADF399B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6A17F04-681A-4D2E-90FB-447594D09286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27380-9F8F-415C-A23D-0EAADF399B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7F04-681A-4D2E-90FB-447594D09286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3727380-9F8F-415C-A23D-0EAADF399B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7F04-681A-4D2E-90FB-447594D09286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3727380-9F8F-415C-A23D-0EAADF399B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7F04-681A-4D2E-90FB-447594D09286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3727380-9F8F-415C-A23D-0EAADF399B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3727380-9F8F-415C-A23D-0EAADF399B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7F04-681A-4D2E-90FB-447594D09286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3727380-9F8F-415C-A23D-0EAADF399B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6A17F04-681A-4D2E-90FB-447594D09286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6A17F04-681A-4D2E-90FB-447594D09286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3727380-9F8F-415C-A23D-0EAADF399B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rriam-webster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95600"/>
            <a:ext cx="6400800" cy="1752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most authoritative source of information on word meanings in English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Oxford English Dictionary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the OED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The Reading Program </a:t>
            </a:r>
            <a:r>
              <a:rPr lang="en-US" dirty="0" smtClean="0"/>
              <a:t>– the core of the OED</a:t>
            </a:r>
          </a:p>
          <a:p>
            <a:r>
              <a:rPr lang="en-US" dirty="0" smtClean="0"/>
              <a:t>Collect evidence to illustrate how words are used</a:t>
            </a:r>
          </a:p>
          <a:p>
            <a:r>
              <a:rPr lang="en-US" dirty="0" smtClean="0"/>
              <a:t>“Readers” submit quotations – originally on slips of paper, now largely computerized</a:t>
            </a:r>
          </a:p>
          <a:p>
            <a:r>
              <a:rPr lang="en-US" dirty="0" smtClean="0"/>
              <a:t>Quotations taken from novels, poetry, periodicals, film/</a:t>
            </a:r>
            <a:r>
              <a:rPr lang="en-US" dirty="0" err="1" smtClean="0"/>
              <a:t>tv</a:t>
            </a:r>
            <a:r>
              <a:rPr lang="en-US" dirty="0" smtClean="0"/>
              <a:t> scripts, pop songs, diaries, letters, manuscripts, wills, etc.</a:t>
            </a:r>
          </a:p>
          <a:p>
            <a:r>
              <a:rPr lang="en-US" dirty="0" smtClean="0"/>
              <a:t>“Appeals” – for words and meanings that the editors especially need help with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 Builder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4400" dirty="0" smtClean="0"/>
          </a:p>
          <a:p>
            <a:pPr>
              <a:buNone/>
            </a:pPr>
            <a:r>
              <a:rPr lang="en-US" sz="4400" b="1" dirty="0" err="1" smtClean="0"/>
              <a:t>Apricity</a:t>
            </a:r>
            <a:r>
              <a:rPr lang="en-US" sz="4400" dirty="0" smtClean="0"/>
              <a:t> (n.)  </a:t>
            </a:r>
          </a:p>
          <a:p>
            <a:pPr>
              <a:buNone/>
            </a:pPr>
            <a:r>
              <a:rPr lang="en-US" sz="4400" i="1" dirty="0" smtClean="0"/>
              <a:t>the warmth of the sun in winter</a:t>
            </a:r>
            <a:endParaRPr lang="en-US" sz="4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INTERESTING OED 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edition: 615,164 words defined, 2.5 million quotations</a:t>
            </a:r>
          </a:p>
          <a:p>
            <a:r>
              <a:rPr lang="en-US" dirty="0" smtClean="0"/>
              <a:t>Most quoted author?  	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Most quoted work?  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Longest entry?  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J.R.R. Tolkien worked on </a:t>
            </a:r>
            <a:r>
              <a:rPr lang="en-US" i="1" dirty="0" smtClean="0"/>
              <a:t>waggle</a:t>
            </a:r>
            <a:r>
              <a:rPr lang="en-US" dirty="0" smtClean="0"/>
              <a:t> to </a:t>
            </a:r>
            <a:r>
              <a:rPr lang="en-US" i="1" dirty="0" smtClean="0"/>
              <a:t>warlock</a:t>
            </a:r>
            <a:r>
              <a:rPr lang="en-US" dirty="0" smtClean="0"/>
              <a:t> 1919-1920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86200" y="2438400"/>
            <a:ext cx="21336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 smtClean="0">
                <a:solidFill>
                  <a:srgbClr val="C00000"/>
                </a:solidFill>
              </a:rPr>
              <a:t>Shakespeare</a:t>
            </a:r>
            <a:endParaRPr lang="en-US" sz="2700" dirty="0"/>
          </a:p>
        </p:txBody>
      </p:sp>
      <p:sp>
        <p:nvSpPr>
          <p:cNvPr id="6" name="TextBox 5"/>
          <p:cNvSpPr txBox="1"/>
          <p:nvPr/>
        </p:nvSpPr>
        <p:spPr>
          <a:xfrm>
            <a:off x="3657600" y="2895600"/>
            <a:ext cx="2362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 smtClean="0">
                <a:solidFill>
                  <a:srgbClr val="C00000"/>
                </a:solidFill>
              </a:rPr>
              <a:t> The Bible</a:t>
            </a:r>
            <a:endParaRPr lang="en-US" sz="2700" dirty="0"/>
          </a:p>
        </p:txBody>
      </p:sp>
      <p:sp>
        <p:nvSpPr>
          <p:cNvPr id="8" name="TextBox 7"/>
          <p:cNvSpPr txBox="1"/>
          <p:nvPr/>
        </p:nvSpPr>
        <p:spPr>
          <a:xfrm>
            <a:off x="2971800" y="3429000"/>
            <a:ext cx="571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the verb ‘set’ with over 430 senses</a:t>
            </a:r>
            <a:endParaRPr lang="en-US" sz="27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6" grpId="0"/>
      <p:bldP spid="8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 Builder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err="1" smtClean="0"/>
              <a:t>Yepsen</a:t>
            </a:r>
            <a:r>
              <a:rPr lang="en-US" sz="4400" dirty="0" smtClean="0"/>
              <a:t> (n.)</a:t>
            </a:r>
          </a:p>
          <a:p>
            <a:pPr>
              <a:buNone/>
            </a:pPr>
            <a:r>
              <a:rPr lang="en-US" sz="4400" i="1" dirty="0" smtClean="0"/>
              <a:t>The amount that can be held in two hands cupped together; also, the two cupped hands themselves</a:t>
            </a:r>
            <a:endParaRPr lang="en-US" sz="4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Shea, </a:t>
            </a:r>
            <a:r>
              <a:rPr lang="en-US" dirty="0" err="1" smtClean="0"/>
              <a:t>Ammon</a:t>
            </a:r>
            <a:r>
              <a:rPr lang="en-US" dirty="0" smtClean="0"/>
              <a:t>. </a:t>
            </a:r>
            <a:r>
              <a:rPr lang="en-US" u="sng" dirty="0" smtClean="0"/>
              <a:t>Reading the OED: One Man, One Year, 21,730 Pages</a:t>
            </a:r>
            <a:r>
              <a:rPr lang="en-US" dirty="0" smtClean="0"/>
              <a:t>. New York: Penguin, 2008.</a:t>
            </a:r>
          </a:p>
          <a:p>
            <a:pPr>
              <a:buNone/>
            </a:pPr>
            <a:r>
              <a:rPr lang="en-US" dirty="0" smtClean="0"/>
              <a:t>    423.028 SHEA</a:t>
            </a:r>
          </a:p>
          <a:p>
            <a:r>
              <a:rPr lang="en-US" dirty="0" smtClean="0"/>
              <a:t>Winchester, Simon. </a:t>
            </a:r>
            <a:r>
              <a:rPr lang="en-US" u="sng" dirty="0" smtClean="0"/>
              <a:t>The Professor and the Madman: a Tale of Murder, Insanity and the Making of the Oxford English Dictionary</a:t>
            </a:r>
            <a:r>
              <a:rPr lang="en-US" dirty="0" smtClean="0"/>
              <a:t>. New York: HarperCollins, 1998. </a:t>
            </a:r>
          </a:p>
          <a:p>
            <a:pPr>
              <a:buNone/>
            </a:pPr>
            <a:r>
              <a:rPr lang="en-US" dirty="0" smtClean="0"/>
              <a:t>    423 WINCHES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oed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648744" y="1908175"/>
            <a:ext cx="3810000" cy="3810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 Builder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4400" dirty="0" smtClean="0"/>
          </a:p>
          <a:p>
            <a:pPr>
              <a:buNone/>
            </a:pPr>
            <a:r>
              <a:rPr lang="en-US" sz="4400" b="1" dirty="0" err="1" smtClean="0"/>
              <a:t>Somnificator</a:t>
            </a:r>
            <a:r>
              <a:rPr lang="en-US" sz="4400" dirty="0" smtClean="0"/>
              <a:t> (n.)</a:t>
            </a:r>
          </a:p>
          <a:p>
            <a:pPr>
              <a:buNone/>
            </a:pPr>
            <a:r>
              <a:rPr lang="en-US" sz="4400" i="1" dirty="0" smtClean="0"/>
              <a:t>One who induces sleep in others</a:t>
            </a:r>
            <a:endParaRPr lang="en-US" sz="4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OED?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 the best source for a quick lookup; instead use a good one volume dictionary or Merriam-Webster Online:  </a:t>
            </a:r>
            <a:r>
              <a:rPr lang="en-US" dirty="0" smtClean="0">
                <a:solidFill>
                  <a:srgbClr val="C00000"/>
                </a:solidFill>
                <a:hlinkClick r:id="rId2"/>
              </a:rPr>
              <a:t>www.merriam-webster.com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b="1" dirty="0" smtClean="0"/>
              <a:t>Comprehensive historical dictionary</a:t>
            </a:r>
          </a:p>
          <a:p>
            <a:r>
              <a:rPr lang="en-US" dirty="0" smtClean="0"/>
              <a:t>Traces the development of English from 1150 AD to the present day</a:t>
            </a:r>
          </a:p>
          <a:p>
            <a:r>
              <a:rPr lang="en-US" dirty="0" smtClean="0"/>
              <a:t>Descriptive, not prescriptive</a:t>
            </a:r>
          </a:p>
          <a:p>
            <a:r>
              <a:rPr lang="en-US" dirty="0" smtClean="0"/>
              <a:t>Includes British English, American English, Australian English, New Zealand English, English of Indian subcontinent, Southern Africa and Caribbean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 Builder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err="1" smtClean="0"/>
              <a:t>Happify</a:t>
            </a:r>
            <a:r>
              <a:rPr lang="en-US" sz="4400" dirty="0" smtClean="0"/>
              <a:t> (v.)</a:t>
            </a:r>
          </a:p>
          <a:p>
            <a:pPr>
              <a:buNone/>
            </a:pPr>
            <a:r>
              <a:rPr lang="en-US" sz="4400" i="1" dirty="0" smtClean="0"/>
              <a:t>To make happy</a:t>
            </a:r>
            <a:endParaRPr lang="en-US" sz="4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 Builder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4400" dirty="0" smtClean="0"/>
          </a:p>
          <a:p>
            <a:pPr>
              <a:buNone/>
            </a:pPr>
            <a:r>
              <a:rPr lang="en-US" sz="4400" b="1" dirty="0" err="1" smtClean="0"/>
              <a:t>Logophile</a:t>
            </a:r>
            <a:r>
              <a:rPr lang="en-US" sz="4400" dirty="0" smtClean="0"/>
              <a:t> (n.)</a:t>
            </a:r>
          </a:p>
          <a:p>
            <a:pPr>
              <a:buNone/>
            </a:pPr>
            <a:r>
              <a:rPr lang="en-US" sz="4400" i="1" dirty="0" smtClean="0"/>
              <a:t>A lover of words</a:t>
            </a:r>
            <a:endParaRPr lang="en-US" sz="4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James A. H. Murray, principal editor</a:t>
            </a:r>
            <a:endParaRPr lang="en-US" dirty="0"/>
          </a:p>
        </p:txBody>
      </p:sp>
      <p:pic>
        <p:nvPicPr>
          <p:cNvPr id="4" name="Content Placeholder 3" descr="29-murray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904999" y="1950223"/>
            <a:ext cx="5352761" cy="376477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OED publishing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Work on the dictionary began in 1857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edition (began 1884, completed 1928, 10 volumes)</a:t>
            </a:r>
          </a:p>
          <a:p>
            <a:r>
              <a:rPr lang="en-US" dirty="0" smtClean="0"/>
              <a:t>Supplements (1933, 1 volume; 1972-1986, 4 volumes)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edition (1989, 20 volumes)</a:t>
            </a:r>
          </a:p>
          <a:p>
            <a:r>
              <a:rPr lang="en-US" dirty="0" smtClean="0"/>
              <a:t>Additions (1993, 2 volumes; 1997, 1 volume)</a:t>
            </a:r>
          </a:p>
          <a:p>
            <a:r>
              <a:rPr lang="en-US" dirty="0" smtClean="0"/>
              <a:t>Complete revision (began 1990)</a:t>
            </a:r>
          </a:p>
          <a:p>
            <a:r>
              <a:rPr lang="en-US" dirty="0" smtClean="0"/>
              <a:t>OED Online (2000; at least 2,500 new and revised words added quarterly)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 Builder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4400" dirty="0" smtClean="0"/>
          </a:p>
          <a:p>
            <a:pPr>
              <a:buNone/>
            </a:pPr>
            <a:r>
              <a:rPr lang="en-US" sz="4400" b="1" dirty="0" err="1" smtClean="0"/>
              <a:t>Onomatomania</a:t>
            </a:r>
            <a:r>
              <a:rPr lang="en-US" sz="4400" dirty="0" smtClean="0"/>
              <a:t> (n.)</a:t>
            </a:r>
          </a:p>
          <a:p>
            <a:pPr>
              <a:buNone/>
            </a:pPr>
            <a:r>
              <a:rPr lang="en-US" sz="4400" i="1" dirty="0" smtClean="0"/>
              <a:t>Vexation at having difficulty in finding the right word</a:t>
            </a:r>
            <a:endParaRPr lang="en-US" sz="4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 Builder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4400" b="1" dirty="0" smtClean="0"/>
          </a:p>
          <a:p>
            <a:pPr>
              <a:buNone/>
            </a:pPr>
            <a:r>
              <a:rPr lang="en-US" sz="4400" b="1" dirty="0" err="1" smtClean="0"/>
              <a:t>Leep</a:t>
            </a:r>
            <a:r>
              <a:rPr lang="en-US" sz="4400" b="1" dirty="0" smtClean="0"/>
              <a:t> </a:t>
            </a:r>
            <a:r>
              <a:rPr lang="en-US" sz="4400" dirty="0" smtClean="0"/>
              <a:t>(v.)</a:t>
            </a:r>
          </a:p>
          <a:p>
            <a:pPr>
              <a:buNone/>
            </a:pPr>
            <a:r>
              <a:rPr lang="en-US" sz="4400" i="1" dirty="0" smtClean="0"/>
              <a:t>To wash with cow-dung and water</a:t>
            </a:r>
            <a:endParaRPr lang="en-US" sz="4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2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C00000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647</TotalTime>
  <Words>431</Words>
  <Application>Microsoft Office PowerPoint</Application>
  <PresentationFormat>On-screen Show (4:3)</PresentationFormat>
  <Paragraphs>65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Civic</vt:lpstr>
      <vt:lpstr>Oxford English Dictionary</vt:lpstr>
      <vt:lpstr>Vocabulary Builder</vt:lpstr>
      <vt:lpstr>What is the OED?</vt:lpstr>
      <vt:lpstr>Vocabulary Builder</vt:lpstr>
      <vt:lpstr>Vocabulary Builder</vt:lpstr>
      <vt:lpstr>James A. H. Murray, principal editor</vt:lpstr>
      <vt:lpstr>OED publishing history</vt:lpstr>
      <vt:lpstr>Vocabulary Builder</vt:lpstr>
      <vt:lpstr>Vocabulary Builder</vt:lpstr>
      <vt:lpstr>Creating the OED</vt:lpstr>
      <vt:lpstr>Vocabulary Builder</vt:lpstr>
      <vt:lpstr>INTERESTING OED FACTS</vt:lpstr>
      <vt:lpstr>Vocabulary Builder</vt:lpstr>
      <vt:lpstr>Further Reading</vt:lpstr>
      <vt:lpstr>Slide 15</vt:lpstr>
    </vt:vector>
  </TitlesOfParts>
  <Company>Spokane Community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Oxford English Dictionary</dc:title>
  <dc:creator>IT Services</dc:creator>
  <cp:lastModifiedBy>IT Services</cp:lastModifiedBy>
  <cp:revision>63</cp:revision>
  <dcterms:created xsi:type="dcterms:W3CDTF">2008-12-09T23:09:56Z</dcterms:created>
  <dcterms:modified xsi:type="dcterms:W3CDTF">2009-04-13T19:43:18Z</dcterms:modified>
</cp:coreProperties>
</file>